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7F48E"/>
    <a:srgbClr val="E3F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85" autoAdjust="0"/>
    <p:restoredTop sz="94660"/>
  </p:normalViewPr>
  <p:slideViewPr>
    <p:cSldViewPr snapToGrid="0">
      <p:cViewPr varScale="1">
        <p:scale>
          <a:sx n="73" d="100"/>
          <a:sy n="73" d="100"/>
        </p:scale>
        <p:origin x="307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1"/>
          </a:xfrm>
          <a:prstGeom prst="rect">
            <a:avLst/>
          </a:prstGeom>
        </p:spPr>
        <p:txBody>
          <a:bodyPr vert="horz" lIns="91435" tIns="45717" rIns="91435"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1"/>
          </a:xfrm>
          <a:prstGeom prst="rect">
            <a:avLst/>
          </a:prstGeom>
        </p:spPr>
        <p:txBody>
          <a:bodyPr vert="horz" lIns="91435" tIns="45717" rIns="91435" bIns="45717" rtlCol="0"/>
          <a:lstStyle>
            <a:lvl1pPr algn="r">
              <a:defRPr sz="1200"/>
            </a:lvl1pPr>
          </a:lstStyle>
          <a:p>
            <a:fld id="{D6878A28-1FA7-4F5C-BE6A-B84F66E2A966}" type="datetimeFigureOut">
              <a:rPr kumimoji="1" lang="ja-JP" altLang="en-US" smtClean="0"/>
              <a:t>2024/11/19</a:t>
            </a:fld>
            <a:endParaRPr kumimoji="1" lang="ja-JP" altLang="en-US"/>
          </a:p>
        </p:txBody>
      </p:sp>
      <p:sp>
        <p:nvSpPr>
          <p:cNvPr id="4" name="フッター プレースホルダー 3"/>
          <p:cNvSpPr>
            <a:spLocks noGrp="1"/>
          </p:cNvSpPr>
          <p:nvPr>
            <p:ph type="ftr" sz="quarter" idx="2"/>
          </p:nvPr>
        </p:nvSpPr>
        <p:spPr>
          <a:xfrm>
            <a:off x="1" y="9371013"/>
            <a:ext cx="2919413" cy="495301"/>
          </a:xfrm>
          <a:prstGeom prst="rect">
            <a:avLst/>
          </a:prstGeom>
        </p:spPr>
        <p:txBody>
          <a:bodyPr vert="horz" lIns="91435" tIns="45717" rIns="91435"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1"/>
          </a:xfrm>
          <a:prstGeom prst="rect">
            <a:avLst/>
          </a:prstGeom>
        </p:spPr>
        <p:txBody>
          <a:bodyPr vert="horz" lIns="91435" tIns="45717" rIns="91435" bIns="45717" rtlCol="0" anchor="b"/>
          <a:lstStyle>
            <a:lvl1pPr algn="r">
              <a:defRPr sz="1200"/>
            </a:lvl1pPr>
          </a:lstStyle>
          <a:p>
            <a:fld id="{98CB0516-E780-4D19-8B77-7320F1EFFE12}" type="slidenum">
              <a:rPr kumimoji="1" lang="ja-JP" altLang="en-US" smtClean="0"/>
              <a:t>‹#›</a:t>
            </a:fld>
            <a:endParaRPr kumimoji="1" lang="ja-JP" altLang="en-US"/>
          </a:p>
        </p:txBody>
      </p:sp>
    </p:spTree>
    <p:extLst>
      <p:ext uri="{BB962C8B-B14F-4D97-AF65-F5344CB8AC3E}">
        <p14:creationId xmlns:p14="http://schemas.microsoft.com/office/powerpoint/2010/main" val="208089923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1"/>
          </a:xfrm>
          <a:prstGeom prst="rect">
            <a:avLst/>
          </a:prstGeom>
        </p:spPr>
        <p:txBody>
          <a:bodyPr vert="horz" lIns="91435" tIns="45717" rIns="91435"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1"/>
          </a:xfrm>
          <a:prstGeom prst="rect">
            <a:avLst/>
          </a:prstGeom>
        </p:spPr>
        <p:txBody>
          <a:bodyPr vert="horz" lIns="91435" tIns="45717" rIns="91435" bIns="45717" rtlCol="0"/>
          <a:lstStyle>
            <a:lvl1pPr algn="r">
              <a:defRPr sz="1200"/>
            </a:lvl1pPr>
          </a:lstStyle>
          <a:p>
            <a:fld id="{ADBCB532-5420-43AC-BC49-EB2F8C08B37D}" type="datetimeFigureOut">
              <a:rPr kumimoji="1" lang="ja-JP" altLang="en-US" smtClean="0"/>
              <a:t>2024/11/19</a:t>
            </a:fld>
            <a:endParaRPr kumimoji="1" lang="ja-JP" altLang="en-US"/>
          </a:p>
        </p:txBody>
      </p:sp>
      <p:sp>
        <p:nvSpPr>
          <p:cNvPr id="4" name="スライド イメージ プレースホルダー 3"/>
          <p:cNvSpPr>
            <a:spLocks noGrp="1" noRot="1" noChangeAspect="1"/>
          </p:cNvSpPr>
          <p:nvPr>
            <p:ph type="sldImg" idx="2"/>
          </p:nvPr>
        </p:nvSpPr>
        <p:spPr>
          <a:xfrm>
            <a:off x="2216150" y="1235075"/>
            <a:ext cx="2303463" cy="3327400"/>
          </a:xfrm>
          <a:prstGeom prst="rect">
            <a:avLst/>
          </a:prstGeom>
          <a:noFill/>
          <a:ln w="12700">
            <a:solidFill>
              <a:prstClr val="black"/>
            </a:solidFill>
          </a:ln>
        </p:spPr>
        <p:txBody>
          <a:bodyPr vert="horz" lIns="91435" tIns="45717" rIns="91435" bIns="45717" rtlCol="0" anchor="ctr"/>
          <a:lstStyle/>
          <a:p>
            <a:endParaRPr lang="ja-JP" altLang="en-US"/>
          </a:p>
        </p:txBody>
      </p:sp>
      <p:sp>
        <p:nvSpPr>
          <p:cNvPr id="5" name="ノート プレースホルダー 4"/>
          <p:cNvSpPr>
            <a:spLocks noGrp="1"/>
          </p:cNvSpPr>
          <p:nvPr>
            <p:ph type="body" sz="quarter" idx="3"/>
          </p:nvPr>
        </p:nvSpPr>
        <p:spPr>
          <a:xfrm>
            <a:off x="673101" y="4748214"/>
            <a:ext cx="5389562" cy="3884612"/>
          </a:xfrm>
          <a:prstGeom prst="rect">
            <a:avLst/>
          </a:prstGeom>
        </p:spPr>
        <p:txBody>
          <a:bodyPr vert="horz" lIns="91435" tIns="45717" rIns="91435"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1"/>
          </a:xfrm>
          <a:prstGeom prst="rect">
            <a:avLst/>
          </a:prstGeom>
        </p:spPr>
        <p:txBody>
          <a:bodyPr vert="horz" lIns="91435" tIns="45717" rIns="91435"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1"/>
          </a:xfrm>
          <a:prstGeom prst="rect">
            <a:avLst/>
          </a:prstGeom>
        </p:spPr>
        <p:txBody>
          <a:bodyPr vert="horz" lIns="91435" tIns="45717" rIns="91435" bIns="45717" rtlCol="0" anchor="b"/>
          <a:lstStyle>
            <a:lvl1pPr algn="r">
              <a:defRPr sz="1200"/>
            </a:lvl1pPr>
          </a:lstStyle>
          <a:p>
            <a:fld id="{05DAB4E8-59A8-4A7A-B44A-07A625FD5ACE}" type="slidenum">
              <a:rPr kumimoji="1" lang="ja-JP" altLang="en-US" smtClean="0"/>
              <a:t>‹#›</a:t>
            </a:fld>
            <a:endParaRPr kumimoji="1" lang="ja-JP" altLang="en-US"/>
          </a:p>
        </p:txBody>
      </p:sp>
    </p:spTree>
    <p:extLst>
      <p:ext uri="{BB962C8B-B14F-4D97-AF65-F5344CB8AC3E}">
        <p14:creationId xmlns:p14="http://schemas.microsoft.com/office/powerpoint/2010/main" val="244469042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56209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21657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2822324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3612622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2A8D60-2A57-4CEC-8FFE-A58B1F7901C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218186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2A8D60-2A57-4CEC-8FFE-A58B1F7901C8}"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4205916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2A8D60-2A57-4CEC-8FFE-A58B1F7901C8}" type="datetimeFigureOut">
              <a:rPr kumimoji="1" lang="ja-JP" altLang="en-US" smtClean="0"/>
              <a:t>2024/11/19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792897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2A8D60-2A57-4CEC-8FFE-A58B1F7901C8}" type="datetimeFigureOut">
              <a:rPr kumimoji="1" lang="ja-JP" altLang="en-US" smtClean="0"/>
              <a:t>2024/11/19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4038386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2A8D60-2A57-4CEC-8FFE-A58B1F7901C8}" type="datetimeFigureOut">
              <a:rPr kumimoji="1" lang="ja-JP" altLang="en-US" smtClean="0"/>
              <a:t>2024/11/19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2843718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2A8D60-2A57-4CEC-8FFE-A58B1F7901C8}"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4269182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2A8D60-2A57-4CEC-8FFE-A58B1F7901C8}"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2932834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52A8D60-2A57-4CEC-8FFE-A58B1F7901C8}" type="datetimeFigureOut">
              <a:rPr kumimoji="1" lang="ja-JP" altLang="en-US" smtClean="0"/>
              <a:t>2024/11/19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26E2763-F220-479C-81C1-8327FAD2A235}" type="slidenum">
              <a:rPr kumimoji="1" lang="ja-JP" altLang="en-US" smtClean="0"/>
              <a:t>‹#›</a:t>
            </a:fld>
            <a:endParaRPr kumimoji="1" lang="ja-JP" altLang="en-US"/>
          </a:p>
        </p:txBody>
      </p:sp>
    </p:spTree>
    <p:extLst>
      <p:ext uri="{BB962C8B-B14F-4D97-AF65-F5344CB8AC3E}">
        <p14:creationId xmlns:p14="http://schemas.microsoft.com/office/powerpoint/2010/main" val="19850735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microsoft.com/office/2007/relationships/hdphoto" Target="../media/hdphoto5.wdp"/><Relationship Id="rId3" Type="http://schemas.openxmlformats.org/officeDocument/2006/relationships/image" Target="../media/image2.png"/><Relationship Id="rId7" Type="http://schemas.microsoft.com/office/2007/relationships/hdphoto" Target="../media/hdphoto2.wdp"/><Relationship Id="rId12"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11" Type="http://schemas.microsoft.com/office/2007/relationships/hdphoto" Target="../media/hdphoto4.wdp"/><Relationship Id="rId5" Type="http://schemas.microsoft.com/office/2007/relationships/hdphoto" Target="../media/hdphoto1.wdp"/><Relationship Id="rId15" Type="http://schemas.microsoft.com/office/2007/relationships/hdphoto" Target="../media/hdphoto6.wdp"/><Relationship Id="rId10" Type="http://schemas.openxmlformats.org/officeDocument/2006/relationships/image" Target="../media/image6.png"/><Relationship Id="rId4" Type="http://schemas.openxmlformats.org/officeDocument/2006/relationships/image" Target="../media/image3.png"/><Relationship Id="rId9" Type="http://schemas.microsoft.com/office/2007/relationships/hdphoto" Target="../media/hdphoto3.wdp"/><Relationship Id="rId1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74" name="角丸四角形 73"/>
          <p:cNvSpPr/>
          <p:nvPr/>
        </p:nvSpPr>
        <p:spPr>
          <a:xfrm>
            <a:off x="770505" y="567427"/>
            <a:ext cx="5258157" cy="791308"/>
          </a:xfrm>
          <a:prstGeom prst="roundRect">
            <a:avLst/>
          </a:prstGeom>
          <a:solidFill>
            <a:srgbClr val="E3F7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角丸四角形 71"/>
          <p:cNvSpPr/>
          <p:nvPr/>
        </p:nvSpPr>
        <p:spPr>
          <a:xfrm>
            <a:off x="2724573" y="8031783"/>
            <a:ext cx="2390116" cy="696527"/>
          </a:xfrm>
          <a:prstGeom prst="roundRect">
            <a:avLst/>
          </a:prstGeom>
          <a:solidFill>
            <a:srgbClr val="E3F7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340239" y="9060472"/>
            <a:ext cx="5098661" cy="707886"/>
          </a:xfrm>
          <a:prstGeom prst="rect">
            <a:avLst/>
          </a:prstGeom>
          <a:noFill/>
        </p:spPr>
        <p:txBody>
          <a:bodyPr wrap="square" rtlCol="0">
            <a:spAutoFit/>
          </a:bodyPr>
          <a:lstStyle/>
          <a:p>
            <a:r>
              <a:rPr kumimoji="1" lang="ja-JP" altLang="en-US" sz="2000" dirty="0">
                <a:latin typeface="游ゴシック" panose="020B0400000000000000" pitchFamily="50" charset="-128"/>
                <a:ea typeface="游ゴシック" panose="020B0400000000000000" pitchFamily="50" charset="-128"/>
              </a:rPr>
              <a:t>南阿蘇村役場　定住促進課</a:t>
            </a:r>
            <a:endParaRPr kumimoji="1" lang="en-US" altLang="ja-JP" sz="1600" dirty="0">
              <a:latin typeface="游ゴシック" panose="020B0400000000000000" pitchFamily="50" charset="-128"/>
              <a:ea typeface="游ゴシック" panose="020B0400000000000000" pitchFamily="50" charset="-128"/>
            </a:endParaRPr>
          </a:p>
          <a:p>
            <a:r>
              <a:rPr kumimoji="1" lang="ja-JP" altLang="en-US" sz="2000" dirty="0"/>
              <a:t>　　　　　</a:t>
            </a:r>
            <a:r>
              <a:rPr kumimoji="1" lang="ja-JP" altLang="en-US" dirty="0">
                <a:latin typeface="游明朝" panose="02020400000000000000" pitchFamily="18" charset="-128"/>
                <a:ea typeface="游明朝" panose="02020400000000000000" pitchFamily="18" charset="-128"/>
              </a:rPr>
              <a:t>☎　 </a:t>
            </a:r>
            <a:r>
              <a:rPr kumimoji="1" lang="en-US" altLang="ja-JP" dirty="0">
                <a:solidFill>
                  <a:srgbClr val="FF0000"/>
                </a:solidFill>
                <a:latin typeface="游明朝" panose="02020400000000000000" pitchFamily="18" charset="-128"/>
                <a:ea typeface="游明朝" panose="02020400000000000000" pitchFamily="18" charset="-128"/>
              </a:rPr>
              <a:t>0967-67-2705</a:t>
            </a:r>
            <a:endParaRPr kumimoji="1" lang="ja-JP" altLang="en-US" dirty="0">
              <a:solidFill>
                <a:srgbClr val="FF0000"/>
              </a:solidFill>
              <a:latin typeface="游明朝" panose="02020400000000000000" pitchFamily="18" charset="-128"/>
              <a:ea typeface="游明朝" panose="02020400000000000000" pitchFamily="18" charset="-128"/>
            </a:endParaRPr>
          </a:p>
        </p:txBody>
      </p:sp>
      <p:pic>
        <p:nvPicPr>
          <p:cNvPr id="11" name="図 10"/>
          <p:cNvPicPr>
            <a:picLocks noChangeAspect="1"/>
          </p:cNvPicPr>
          <p:nvPr/>
        </p:nvPicPr>
        <p:blipFill>
          <a:blip r:embed="rId2">
            <a:clrChange>
              <a:clrFrom>
                <a:srgbClr val="FFFFFF"/>
              </a:clrFrom>
              <a:clrTo>
                <a:srgbClr val="FFFFFF">
                  <a:alpha val="0"/>
                </a:srgbClr>
              </a:clrTo>
            </a:clrChange>
          </a:blip>
          <a:stretch>
            <a:fillRect/>
          </a:stretch>
        </p:blipFill>
        <p:spPr>
          <a:xfrm flipV="1">
            <a:off x="1340239" y="9770829"/>
            <a:ext cx="5517760" cy="243466"/>
          </a:xfrm>
          <a:prstGeom prst="rect">
            <a:avLst/>
          </a:prstGeom>
        </p:spPr>
      </p:pic>
      <p:pic>
        <p:nvPicPr>
          <p:cNvPr id="12" name="図 11"/>
          <p:cNvPicPr>
            <a:picLocks noChangeAspect="1"/>
          </p:cNvPicPr>
          <p:nvPr/>
        </p:nvPicPr>
        <p:blipFill>
          <a:blip r:embed="rId2">
            <a:clrChange>
              <a:clrFrom>
                <a:srgbClr val="FFFFFF"/>
              </a:clrFrom>
              <a:clrTo>
                <a:srgbClr val="FFFFFF">
                  <a:alpha val="0"/>
                </a:srgbClr>
              </a:clrTo>
            </a:clrChange>
          </a:blip>
          <a:stretch>
            <a:fillRect/>
          </a:stretch>
        </p:blipFill>
        <p:spPr>
          <a:xfrm flipV="1">
            <a:off x="1340239" y="8914895"/>
            <a:ext cx="5517760" cy="261230"/>
          </a:xfrm>
          <a:prstGeom prst="rect">
            <a:avLst/>
          </a:prstGeom>
        </p:spPr>
      </p:pic>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24238" y="9150449"/>
            <a:ext cx="919462" cy="584370"/>
          </a:xfrm>
          <a:prstGeom prst="rect">
            <a:avLst/>
          </a:prstGeom>
        </p:spPr>
      </p:pic>
      <p:pic>
        <p:nvPicPr>
          <p:cNvPr id="15" name="図 14"/>
          <p:cNvPicPr>
            <a:picLocks noChangeAspect="1"/>
          </p:cNvPicPr>
          <p:nvPr/>
        </p:nvPicPr>
        <p:blipFill>
          <a:blip r:embed="rId4" cstate="print">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0" y="413461"/>
            <a:ext cx="710962" cy="710962"/>
          </a:xfrm>
          <a:prstGeom prst="rect">
            <a:avLst/>
          </a:prstGeom>
        </p:spPr>
      </p:pic>
      <p:sp>
        <p:nvSpPr>
          <p:cNvPr id="18" name="角丸四角形 17"/>
          <p:cNvSpPr/>
          <p:nvPr/>
        </p:nvSpPr>
        <p:spPr>
          <a:xfrm>
            <a:off x="110692" y="8913699"/>
            <a:ext cx="1187839" cy="910761"/>
          </a:xfrm>
          <a:prstGeom prst="roundRect">
            <a:avLst/>
          </a:prstGeom>
          <a:solidFill>
            <a:srgbClr val="F7F4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156384" y="9093846"/>
            <a:ext cx="1142147" cy="307777"/>
          </a:xfrm>
          <a:prstGeom prst="rect">
            <a:avLst/>
          </a:prstGeom>
          <a:noFill/>
        </p:spPr>
        <p:txBody>
          <a:bodyPr vert="horz" wrap="square" rtlCol="0">
            <a:spAutoFit/>
          </a:bodyPr>
          <a:lstStyle/>
          <a:p>
            <a:r>
              <a:rPr kumimoji="1" lang="ja-JP" altLang="en-US" sz="1400" b="1" dirty="0">
                <a:solidFill>
                  <a:schemeClr val="accent2">
                    <a:lumMod val="50000"/>
                  </a:schemeClr>
                </a:solidFill>
                <a:latin typeface="+mn-ea"/>
              </a:rPr>
              <a:t>お問合せ先</a:t>
            </a:r>
          </a:p>
        </p:txBody>
      </p:sp>
      <p:sp>
        <p:nvSpPr>
          <p:cNvPr id="21" name="テキスト ボックス 20"/>
          <p:cNvSpPr txBox="1"/>
          <p:nvPr/>
        </p:nvSpPr>
        <p:spPr>
          <a:xfrm>
            <a:off x="761881" y="617131"/>
            <a:ext cx="5439114" cy="769441"/>
          </a:xfrm>
          <a:prstGeom prst="rect">
            <a:avLst/>
          </a:prstGeom>
          <a:noFill/>
        </p:spPr>
        <p:txBody>
          <a:bodyPr wrap="square" rtlCol="0">
            <a:spAutoFit/>
          </a:bodyPr>
          <a:lstStyle/>
          <a:p>
            <a:r>
              <a:rPr kumimoji="1" lang="ja-JP" altLang="en-US" sz="2000" b="1" dirty="0">
                <a:latin typeface="+mn-ea"/>
              </a:rPr>
              <a:t>空き家を活用した</a:t>
            </a:r>
            <a:r>
              <a:rPr kumimoji="1" lang="ja-JP" altLang="en-US" sz="2000" b="1" dirty="0">
                <a:solidFill>
                  <a:srgbClr val="FF0000"/>
                </a:solidFill>
                <a:latin typeface="+mn-ea"/>
              </a:rPr>
              <a:t>移住者向け</a:t>
            </a:r>
            <a:r>
              <a:rPr kumimoji="1" lang="ja-JP" altLang="en-US" sz="2000" b="1" dirty="0">
                <a:latin typeface="+mn-ea"/>
              </a:rPr>
              <a:t>住宅</a:t>
            </a:r>
            <a:endParaRPr kumimoji="1" lang="en-US" altLang="ja-JP" sz="2000" b="1" dirty="0">
              <a:latin typeface="+mn-ea"/>
            </a:endParaRPr>
          </a:p>
          <a:p>
            <a:r>
              <a:rPr kumimoji="1" lang="ja-JP" altLang="en-US" sz="2000" b="1" dirty="0">
                <a:solidFill>
                  <a:schemeClr val="accent2">
                    <a:lumMod val="75000"/>
                  </a:schemeClr>
                </a:solidFill>
                <a:latin typeface="+mn-ea"/>
              </a:rPr>
              <a:t>　　　　　　　　　</a:t>
            </a:r>
            <a:r>
              <a:rPr kumimoji="1" lang="ja-JP" altLang="en-US" sz="2400" b="1" dirty="0">
                <a:solidFill>
                  <a:srgbClr val="FF0000"/>
                </a:solidFill>
                <a:latin typeface="+mn-ea"/>
              </a:rPr>
              <a:t>入居者</a:t>
            </a:r>
            <a:r>
              <a:rPr kumimoji="1" lang="ja-JP" altLang="en-US" b="1" dirty="0">
                <a:latin typeface="+mn-ea"/>
              </a:rPr>
              <a:t>を</a:t>
            </a:r>
            <a:r>
              <a:rPr kumimoji="1" lang="ja-JP" altLang="en-US" sz="2400" b="1" dirty="0">
                <a:solidFill>
                  <a:srgbClr val="FF0000"/>
                </a:solidFill>
                <a:latin typeface="+mn-ea"/>
              </a:rPr>
              <a:t>募集</a:t>
            </a:r>
            <a:r>
              <a:rPr kumimoji="1" lang="ja-JP" altLang="en-US" b="1" dirty="0">
                <a:latin typeface="+mn-ea"/>
              </a:rPr>
              <a:t>します！</a:t>
            </a:r>
          </a:p>
        </p:txBody>
      </p:sp>
      <p:pic>
        <p:nvPicPr>
          <p:cNvPr id="22" name="図 21"/>
          <p:cNvPicPr>
            <a:picLocks noChangeAspect="1"/>
          </p:cNvPicPr>
          <p:nvPr/>
        </p:nvPicPr>
        <p:blipFill>
          <a:blip r:embed="rId6" cstate="print">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977029" y="402532"/>
            <a:ext cx="766671" cy="766671"/>
          </a:xfrm>
          <a:prstGeom prst="rect">
            <a:avLst/>
          </a:prstGeom>
        </p:spPr>
      </p:pic>
      <p:pic>
        <p:nvPicPr>
          <p:cNvPr id="23" name="図 22"/>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06158" y="4105190"/>
            <a:ext cx="298645" cy="352045"/>
          </a:xfrm>
          <a:prstGeom prst="rect">
            <a:avLst/>
          </a:prstGeom>
        </p:spPr>
      </p:pic>
      <p:sp>
        <p:nvSpPr>
          <p:cNvPr id="24" name="テキスト ボックス 23"/>
          <p:cNvSpPr txBox="1"/>
          <p:nvPr/>
        </p:nvSpPr>
        <p:spPr>
          <a:xfrm>
            <a:off x="525353" y="4143076"/>
            <a:ext cx="1345162"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入居資格</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25" name="図 24"/>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944369" y="4073873"/>
            <a:ext cx="298645" cy="352045"/>
          </a:xfrm>
          <a:prstGeom prst="rect">
            <a:avLst/>
          </a:prstGeom>
        </p:spPr>
      </p:pic>
      <p:pic>
        <p:nvPicPr>
          <p:cNvPr id="26" name="図 25"/>
          <p:cNvPicPr>
            <a:picLocks noChangeAspect="1"/>
          </p:cNvPicPr>
          <p:nvPr/>
        </p:nvPicPr>
        <p:blipFill>
          <a:blip r:embed="rId2">
            <a:clrChange>
              <a:clrFrom>
                <a:srgbClr val="FFFFFF"/>
              </a:clrFrom>
              <a:clrTo>
                <a:srgbClr val="FFFFFF">
                  <a:alpha val="0"/>
                </a:srgbClr>
              </a:clrTo>
            </a:clrChange>
          </a:blip>
          <a:stretch>
            <a:fillRect/>
          </a:stretch>
        </p:blipFill>
        <p:spPr>
          <a:xfrm>
            <a:off x="209235" y="4444471"/>
            <a:ext cx="1610480" cy="76246"/>
          </a:xfrm>
          <a:prstGeom prst="rect">
            <a:avLst/>
          </a:prstGeom>
        </p:spPr>
      </p:pic>
      <p:sp>
        <p:nvSpPr>
          <p:cNvPr id="27" name="テキスト ボックス 26"/>
          <p:cNvSpPr txBox="1"/>
          <p:nvPr/>
        </p:nvSpPr>
        <p:spPr>
          <a:xfrm>
            <a:off x="398182" y="4520717"/>
            <a:ext cx="6087031" cy="276999"/>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 南阿蘇村へこれから転入する世帯、または転入して１年以内の世帯</a:t>
            </a:r>
          </a:p>
        </p:txBody>
      </p:sp>
      <p:sp>
        <p:nvSpPr>
          <p:cNvPr id="30" name="テキスト ボックス 29"/>
          <p:cNvSpPr txBox="1"/>
          <p:nvPr/>
        </p:nvSpPr>
        <p:spPr>
          <a:xfrm>
            <a:off x="385483" y="4780263"/>
            <a:ext cx="6087031" cy="276999"/>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 南阿蘇村及び区、集落行事、活動等に積極的に参加し地域住民と協調できる世帯</a:t>
            </a:r>
          </a:p>
        </p:txBody>
      </p:sp>
      <p:sp>
        <p:nvSpPr>
          <p:cNvPr id="33" name="テキスト ボックス 32"/>
          <p:cNvSpPr txBox="1"/>
          <p:nvPr/>
        </p:nvSpPr>
        <p:spPr>
          <a:xfrm>
            <a:off x="385484" y="5005282"/>
            <a:ext cx="6087030" cy="276999"/>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 空き家住宅を良好に管理し、近隣住民及び集落に迷惑をかけることがない世帯</a:t>
            </a:r>
          </a:p>
        </p:txBody>
      </p:sp>
      <p:sp>
        <p:nvSpPr>
          <p:cNvPr id="34" name="テキスト ボックス 33"/>
          <p:cNvSpPr txBox="1"/>
          <p:nvPr/>
        </p:nvSpPr>
        <p:spPr>
          <a:xfrm>
            <a:off x="385483" y="5237695"/>
            <a:ext cx="6087031" cy="276999"/>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 税等の滞納がなく家賃や維持管理費の支払いが行える安定した収入がある世帯</a:t>
            </a:r>
          </a:p>
        </p:txBody>
      </p:sp>
      <p:pic>
        <p:nvPicPr>
          <p:cNvPr id="35" name="図 34"/>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56958" y="5791115"/>
            <a:ext cx="298645" cy="352045"/>
          </a:xfrm>
          <a:prstGeom prst="rect">
            <a:avLst/>
          </a:prstGeom>
        </p:spPr>
      </p:pic>
      <p:sp>
        <p:nvSpPr>
          <p:cNvPr id="36" name="テキスト ボックス 35"/>
          <p:cNvSpPr txBox="1"/>
          <p:nvPr/>
        </p:nvSpPr>
        <p:spPr>
          <a:xfrm>
            <a:off x="555602" y="5860741"/>
            <a:ext cx="1345587"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入居者の選定</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37" name="図 36"/>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936944" y="5785497"/>
            <a:ext cx="298645" cy="352045"/>
          </a:xfrm>
          <a:prstGeom prst="rect">
            <a:avLst/>
          </a:prstGeom>
        </p:spPr>
      </p:pic>
      <p:pic>
        <p:nvPicPr>
          <p:cNvPr id="38" name="図 37"/>
          <p:cNvPicPr>
            <a:picLocks noChangeAspect="1"/>
          </p:cNvPicPr>
          <p:nvPr/>
        </p:nvPicPr>
        <p:blipFill>
          <a:blip r:embed="rId2">
            <a:clrChange>
              <a:clrFrom>
                <a:srgbClr val="FFFFFF"/>
              </a:clrFrom>
              <a:clrTo>
                <a:srgbClr val="FFFFFF">
                  <a:alpha val="0"/>
                </a:srgbClr>
              </a:clrTo>
            </a:clrChange>
          </a:blip>
          <a:stretch>
            <a:fillRect/>
          </a:stretch>
        </p:blipFill>
        <p:spPr>
          <a:xfrm>
            <a:off x="260035" y="6130396"/>
            <a:ext cx="1610480" cy="76246"/>
          </a:xfrm>
          <a:prstGeom prst="rect">
            <a:avLst/>
          </a:prstGeom>
        </p:spPr>
      </p:pic>
      <p:sp>
        <p:nvSpPr>
          <p:cNvPr id="43" name="テキスト ボックス 42"/>
          <p:cNvSpPr txBox="1"/>
          <p:nvPr/>
        </p:nvSpPr>
        <p:spPr>
          <a:xfrm>
            <a:off x="385485" y="6179047"/>
            <a:ext cx="4678176" cy="465394"/>
          </a:xfrm>
          <a:prstGeom prst="rect">
            <a:avLst/>
          </a:prstGeom>
          <a:noFill/>
        </p:spPr>
        <p:txBody>
          <a:bodyPr wrap="square" spcCol="252000" rtlCol="0">
            <a:spAutoFit/>
          </a:bodyPr>
          <a:lstStyle/>
          <a:p>
            <a:pPr algn="dist"/>
            <a:r>
              <a:rPr kumimoji="1" lang="ja-JP" altLang="en-US" sz="1200" dirty="0">
                <a:latin typeface="游明朝" panose="02020400000000000000" pitchFamily="18" charset="-128"/>
                <a:ea typeface="游明朝" panose="02020400000000000000" pitchFamily="18" charset="-128"/>
              </a:rPr>
              <a:t>「南阿蘇村空き家住宅入居者選定委員会」で入居者を選定します</a:t>
            </a:r>
            <a:endParaRPr kumimoji="1" lang="en-US" altLang="ja-JP" sz="1200" dirty="0">
              <a:latin typeface="游明朝" panose="02020400000000000000" pitchFamily="18" charset="-128"/>
              <a:ea typeface="游明朝" panose="02020400000000000000" pitchFamily="18" charset="-128"/>
            </a:endParaRPr>
          </a:p>
          <a:p>
            <a:pPr algn="dist"/>
            <a:r>
              <a:rPr kumimoji="1" lang="ja-JP" altLang="en-US" sz="1200" dirty="0">
                <a:latin typeface="游明朝" panose="02020400000000000000" pitchFamily="18" charset="-128"/>
                <a:ea typeface="游明朝" panose="02020400000000000000" pitchFamily="18" charset="-128"/>
              </a:rPr>
              <a:t>　ただし、必要に応じて入居希望者に対し、面談を行います</a:t>
            </a:r>
          </a:p>
        </p:txBody>
      </p:sp>
      <p:pic>
        <p:nvPicPr>
          <p:cNvPr id="44" name="図 43"/>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49533" y="6970122"/>
            <a:ext cx="298645" cy="352045"/>
          </a:xfrm>
          <a:prstGeom prst="rect">
            <a:avLst/>
          </a:prstGeom>
        </p:spPr>
      </p:pic>
      <p:sp>
        <p:nvSpPr>
          <p:cNvPr id="45" name="テキスト ボックス 44"/>
          <p:cNvSpPr txBox="1"/>
          <p:nvPr/>
        </p:nvSpPr>
        <p:spPr>
          <a:xfrm>
            <a:off x="560787" y="7040702"/>
            <a:ext cx="1340401"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入居申込方法</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46" name="図 45"/>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936944" y="6959758"/>
            <a:ext cx="298645" cy="352045"/>
          </a:xfrm>
          <a:prstGeom prst="rect">
            <a:avLst/>
          </a:prstGeom>
        </p:spPr>
      </p:pic>
      <p:pic>
        <p:nvPicPr>
          <p:cNvPr id="47" name="図 46"/>
          <p:cNvPicPr>
            <a:picLocks noChangeAspect="1"/>
          </p:cNvPicPr>
          <p:nvPr/>
        </p:nvPicPr>
        <p:blipFill>
          <a:blip r:embed="rId2">
            <a:clrChange>
              <a:clrFrom>
                <a:srgbClr val="FFFFFF"/>
              </a:clrFrom>
              <a:clrTo>
                <a:srgbClr val="FFFFFF">
                  <a:alpha val="0"/>
                </a:srgbClr>
              </a:clrTo>
            </a:clrChange>
          </a:blip>
          <a:stretch>
            <a:fillRect/>
          </a:stretch>
        </p:blipFill>
        <p:spPr>
          <a:xfrm>
            <a:off x="235507" y="7303573"/>
            <a:ext cx="1610480" cy="76246"/>
          </a:xfrm>
          <a:prstGeom prst="rect">
            <a:avLst/>
          </a:prstGeom>
        </p:spPr>
      </p:pic>
      <p:sp>
        <p:nvSpPr>
          <p:cNvPr id="48" name="テキスト ボックス 47"/>
          <p:cNvSpPr txBox="1"/>
          <p:nvPr/>
        </p:nvSpPr>
        <p:spPr>
          <a:xfrm>
            <a:off x="355480" y="7381613"/>
            <a:ext cx="6242943" cy="646331"/>
          </a:xfrm>
          <a:prstGeom prst="rect">
            <a:avLst/>
          </a:prstGeom>
          <a:noFill/>
        </p:spPr>
        <p:txBody>
          <a:bodyPr wrap="square" spcCol="252000" rtlCol="0">
            <a:spAutoFit/>
          </a:bodyPr>
          <a:lstStyle/>
          <a:p>
            <a:r>
              <a:rPr kumimoji="1" lang="ja-JP" altLang="en-US" sz="1200" dirty="0">
                <a:latin typeface="游明朝" panose="02020400000000000000" pitchFamily="18" charset="-128"/>
                <a:ea typeface="游明朝" panose="02020400000000000000" pitchFamily="18" charset="-128"/>
              </a:rPr>
              <a:t>入居希望者は、「空き家住宅入居申込書」に必要添付書類を添えて、令和</a:t>
            </a:r>
            <a:r>
              <a:rPr kumimoji="1" lang="en-US" altLang="ja-JP" sz="1200" dirty="0">
                <a:latin typeface="游明朝" panose="02020400000000000000" pitchFamily="18" charset="-128"/>
                <a:ea typeface="游明朝" panose="02020400000000000000" pitchFamily="18" charset="-128"/>
              </a:rPr>
              <a:t>6</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12</a:t>
            </a:r>
            <a:r>
              <a:rPr kumimoji="1" lang="ja-JP" altLang="en-US" sz="1200" dirty="0">
                <a:latin typeface="游明朝" panose="02020400000000000000" pitchFamily="18" charset="-128"/>
                <a:ea typeface="游明朝" panose="02020400000000000000" pitchFamily="18" charset="-128"/>
              </a:rPr>
              <a:t>月</a:t>
            </a:r>
            <a:r>
              <a:rPr kumimoji="1" lang="en-US" altLang="ja-JP" sz="1200" dirty="0">
                <a:latin typeface="游明朝" panose="02020400000000000000" pitchFamily="18" charset="-128"/>
                <a:ea typeface="游明朝" panose="02020400000000000000" pitchFamily="18" charset="-128"/>
              </a:rPr>
              <a:t>20</a:t>
            </a:r>
            <a:r>
              <a:rPr kumimoji="1" lang="ja-JP" altLang="en-US" sz="1200" dirty="0">
                <a:latin typeface="游明朝" panose="02020400000000000000" pitchFamily="18" charset="-128"/>
                <a:ea typeface="游明朝" panose="02020400000000000000" pitchFamily="18" charset="-128"/>
              </a:rPr>
              <a:t>日</a:t>
            </a:r>
            <a:r>
              <a:rPr kumimoji="1" lang="en-US" altLang="ja-JP" sz="1200" dirty="0">
                <a:latin typeface="游明朝" panose="02020400000000000000" pitchFamily="18" charset="-128"/>
                <a:ea typeface="游明朝" panose="02020400000000000000" pitchFamily="18" charset="-128"/>
              </a:rPr>
              <a:t>(</a:t>
            </a:r>
            <a:r>
              <a:rPr kumimoji="1" lang="ja-JP" altLang="en-US" sz="1200" dirty="0">
                <a:latin typeface="游明朝" panose="02020400000000000000" pitchFamily="18" charset="-128"/>
                <a:ea typeface="游明朝" panose="02020400000000000000" pitchFamily="18" charset="-128"/>
              </a:rPr>
              <a:t>金曜日</a:t>
            </a:r>
            <a:r>
              <a:rPr kumimoji="1" lang="en-US" altLang="ja-JP" sz="1200" dirty="0">
                <a:latin typeface="游明朝" panose="02020400000000000000" pitchFamily="18" charset="-128"/>
                <a:ea typeface="游明朝" panose="02020400000000000000" pitchFamily="18" charset="-128"/>
              </a:rPr>
              <a:t>)</a:t>
            </a:r>
            <a:r>
              <a:rPr kumimoji="1" lang="ja-JP" altLang="en-US" sz="1200" dirty="0">
                <a:latin typeface="游明朝" panose="02020400000000000000" pitchFamily="18" charset="-128"/>
                <a:ea typeface="游明朝" panose="02020400000000000000" pitchFamily="18" charset="-128"/>
              </a:rPr>
              <a:t>までに、南阿蘇村役場定住促進課へ提出して下さい。</a:t>
            </a:r>
            <a:endParaRPr kumimoji="1" lang="en-US" altLang="ja-JP" sz="1200" dirty="0">
              <a:latin typeface="游明朝" panose="02020400000000000000" pitchFamily="18" charset="-128"/>
              <a:ea typeface="游明朝" panose="02020400000000000000" pitchFamily="18" charset="-128"/>
            </a:endParaRPr>
          </a:p>
          <a:p>
            <a:r>
              <a:rPr kumimoji="1" lang="ja-JP" altLang="en-US" sz="1200" dirty="0">
                <a:latin typeface="游明朝" panose="02020400000000000000" pitchFamily="18" charset="-128"/>
                <a:ea typeface="游明朝" panose="02020400000000000000" pitchFamily="18" charset="-128"/>
              </a:rPr>
              <a:t>なお、郵送の場合は令和</a:t>
            </a:r>
            <a:r>
              <a:rPr kumimoji="1" lang="en-US" altLang="ja-JP" sz="1200" dirty="0">
                <a:latin typeface="游明朝" panose="02020400000000000000" pitchFamily="18" charset="-128"/>
                <a:ea typeface="游明朝" panose="02020400000000000000" pitchFamily="18" charset="-128"/>
              </a:rPr>
              <a:t>6</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12</a:t>
            </a:r>
            <a:r>
              <a:rPr kumimoji="1" lang="ja-JP" altLang="en-US" sz="1200" dirty="0">
                <a:latin typeface="游明朝" panose="02020400000000000000" pitchFamily="18" charset="-128"/>
                <a:ea typeface="游明朝" panose="02020400000000000000" pitchFamily="18" charset="-128"/>
              </a:rPr>
              <a:t>月</a:t>
            </a:r>
            <a:r>
              <a:rPr kumimoji="1" lang="en-US" altLang="ja-JP" sz="1200" dirty="0">
                <a:latin typeface="游明朝" panose="02020400000000000000" pitchFamily="18" charset="-128"/>
                <a:ea typeface="游明朝" panose="02020400000000000000" pitchFamily="18" charset="-128"/>
              </a:rPr>
              <a:t>20</a:t>
            </a:r>
            <a:r>
              <a:rPr kumimoji="1" lang="ja-JP" altLang="en-US" sz="1200" dirty="0">
                <a:latin typeface="游明朝" panose="02020400000000000000" pitchFamily="18" charset="-128"/>
                <a:ea typeface="游明朝" panose="02020400000000000000" pitchFamily="18" charset="-128"/>
              </a:rPr>
              <a:t>日（金曜日）までの消印のものを有効とします</a:t>
            </a:r>
            <a:r>
              <a:rPr kumimoji="1" lang="ja-JP" altLang="en-US" sz="1200" dirty="0">
                <a:latin typeface="HGSｺﾞｼｯｸM" panose="020B0600000000000000" pitchFamily="50" charset="-128"/>
                <a:ea typeface="HGSｺﾞｼｯｸM" panose="020B0600000000000000" pitchFamily="50" charset="-128"/>
              </a:rPr>
              <a:t>。</a:t>
            </a:r>
          </a:p>
        </p:txBody>
      </p:sp>
      <p:sp>
        <p:nvSpPr>
          <p:cNvPr id="49" name="テキスト ボックス 48"/>
          <p:cNvSpPr txBox="1"/>
          <p:nvPr/>
        </p:nvSpPr>
        <p:spPr>
          <a:xfrm>
            <a:off x="79477" y="1330907"/>
            <a:ext cx="6572804" cy="769441"/>
          </a:xfrm>
          <a:prstGeom prst="rect">
            <a:avLst/>
          </a:prstGeom>
          <a:noFill/>
        </p:spPr>
        <p:txBody>
          <a:bodyPr wrap="square" spcCol="252000" rtlCol="0">
            <a:spAutoFit/>
          </a:bodyPr>
          <a:lstStyle/>
          <a:p>
            <a:r>
              <a:rPr kumimoji="1" lang="ja-JP" altLang="en-US" sz="1100" dirty="0">
                <a:solidFill>
                  <a:schemeClr val="accent2">
                    <a:lumMod val="50000"/>
                  </a:schemeClr>
                </a:solidFill>
                <a:latin typeface="HGSｺﾞｼｯｸM" panose="020B0600000000000000" pitchFamily="50" charset="-128"/>
                <a:ea typeface="HGSｺﾞｼｯｸM" panose="020B0600000000000000" pitchFamily="50" charset="-128"/>
              </a:rPr>
              <a:t>　</a:t>
            </a:r>
            <a:r>
              <a:rPr kumimoji="1" lang="ja-JP" altLang="en-US" sz="1100" dirty="0">
                <a:latin typeface="游明朝" panose="02020400000000000000" pitchFamily="18" charset="-128"/>
                <a:ea typeface="游明朝" panose="02020400000000000000" pitchFamily="18" charset="-128"/>
              </a:rPr>
              <a:t>南阿蘇村では高齢化や少子化等で、人口が減少しておりその対策と対応が課題となっています。</a:t>
            </a:r>
          </a:p>
          <a:p>
            <a:r>
              <a:rPr kumimoji="1" lang="ja-JP" altLang="en-US" sz="1100" dirty="0">
                <a:latin typeface="游明朝" panose="02020400000000000000" pitchFamily="18" charset="-128"/>
                <a:ea typeface="游明朝" panose="02020400000000000000" pitchFamily="18" charset="-128"/>
              </a:rPr>
              <a:t>そこで、良好な集落景観を保全し、集落機能の維持と活力の向上を図り、地域の活性化に繋げるため、中松地区の空き家を令和</a:t>
            </a:r>
            <a:r>
              <a:rPr kumimoji="1" lang="en-US" altLang="ja-JP" sz="1100" dirty="0">
                <a:latin typeface="游明朝" panose="02020400000000000000" pitchFamily="18" charset="-128"/>
                <a:ea typeface="游明朝" panose="02020400000000000000" pitchFamily="18" charset="-128"/>
              </a:rPr>
              <a:t>2</a:t>
            </a:r>
            <a:r>
              <a:rPr kumimoji="1" lang="ja-JP" altLang="en-US" sz="1100" dirty="0">
                <a:latin typeface="游明朝" panose="02020400000000000000" pitchFamily="18" charset="-128"/>
                <a:ea typeface="游明朝" panose="02020400000000000000" pitchFamily="18" charset="-128"/>
              </a:rPr>
              <a:t>年にリフォームし、移住や定住を希望されているご家族に賃貸住宅としてお貸しいたします。</a:t>
            </a:r>
          </a:p>
        </p:txBody>
      </p:sp>
      <p:pic>
        <p:nvPicPr>
          <p:cNvPr id="50" name="図 49"/>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10692" y="2192425"/>
            <a:ext cx="298645" cy="352045"/>
          </a:xfrm>
          <a:prstGeom prst="rect">
            <a:avLst/>
          </a:prstGeom>
        </p:spPr>
      </p:pic>
      <p:sp>
        <p:nvSpPr>
          <p:cNvPr id="51" name="テキスト ボックス 50"/>
          <p:cNvSpPr txBox="1"/>
          <p:nvPr/>
        </p:nvSpPr>
        <p:spPr>
          <a:xfrm>
            <a:off x="409337" y="2262051"/>
            <a:ext cx="1684355" cy="307777"/>
          </a:xfrm>
          <a:prstGeom prst="rect">
            <a:avLst/>
          </a:prstGeom>
          <a:noFill/>
        </p:spPr>
        <p:txBody>
          <a:bodyPr wrap="square" rtlCol="0">
            <a:spAutoFit/>
          </a:bodyPr>
          <a:lstStyle/>
          <a:p>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空き家住宅の場所</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52" name="図 51"/>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019817" y="2188381"/>
            <a:ext cx="298645" cy="352045"/>
          </a:xfrm>
          <a:prstGeom prst="rect">
            <a:avLst/>
          </a:prstGeom>
        </p:spPr>
      </p:pic>
      <p:pic>
        <p:nvPicPr>
          <p:cNvPr id="53" name="図 52"/>
          <p:cNvPicPr>
            <a:picLocks noChangeAspect="1"/>
          </p:cNvPicPr>
          <p:nvPr/>
        </p:nvPicPr>
        <p:blipFill>
          <a:blip r:embed="rId2">
            <a:clrChange>
              <a:clrFrom>
                <a:srgbClr val="FFFFFF"/>
              </a:clrFrom>
              <a:clrTo>
                <a:srgbClr val="FFFFFF">
                  <a:alpha val="0"/>
                </a:srgbClr>
              </a:clrTo>
            </a:clrChange>
          </a:blip>
          <a:stretch>
            <a:fillRect/>
          </a:stretch>
        </p:blipFill>
        <p:spPr>
          <a:xfrm>
            <a:off x="121388" y="2485985"/>
            <a:ext cx="2311931" cy="109455"/>
          </a:xfrm>
          <a:prstGeom prst="rect">
            <a:avLst/>
          </a:prstGeom>
        </p:spPr>
      </p:pic>
      <p:pic>
        <p:nvPicPr>
          <p:cNvPr id="58" name="図 57"/>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87633" y="8116297"/>
            <a:ext cx="298645" cy="352045"/>
          </a:xfrm>
          <a:prstGeom prst="rect">
            <a:avLst/>
          </a:prstGeom>
        </p:spPr>
      </p:pic>
      <p:sp>
        <p:nvSpPr>
          <p:cNvPr id="59" name="テキスト ボックス 58"/>
          <p:cNvSpPr txBox="1"/>
          <p:nvPr/>
        </p:nvSpPr>
        <p:spPr>
          <a:xfrm>
            <a:off x="586278" y="8185923"/>
            <a:ext cx="1314910"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入居決定</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60" name="図 59"/>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935756" y="8103533"/>
            <a:ext cx="298645" cy="352045"/>
          </a:xfrm>
          <a:prstGeom prst="rect">
            <a:avLst/>
          </a:prstGeom>
        </p:spPr>
      </p:pic>
      <p:pic>
        <p:nvPicPr>
          <p:cNvPr id="61" name="図 60"/>
          <p:cNvPicPr>
            <a:picLocks noChangeAspect="1"/>
          </p:cNvPicPr>
          <p:nvPr/>
        </p:nvPicPr>
        <p:blipFill>
          <a:blip r:embed="rId2">
            <a:clrChange>
              <a:clrFrom>
                <a:srgbClr val="FFFFFF"/>
              </a:clrFrom>
              <a:clrTo>
                <a:srgbClr val="FFFFFF">
                  <a:alpha val="0"/>
                </a:srgbClr>
              </a:clrTo>
            </a:clrChange>
          </a:blip>
          <a:stretch>
            <a:fillRect/>
          </a:stretch>
        </p:blipFill>
        <p:spPr>
          <a:xfrm>
            <a:off x="290710" y="8455578"/>
            <a:ext cx="1610480" cy="76246"/>
          </a:xfrm>
          <a:prstGeom prst="rect">
            <a:avLst/>
          </a:prstGeom>
        </p:spPr>
      </p:pic>
      <p:sp>
        <p:nvSpPr>
          <p:cNvPr id="63" name="テキスト ボックス 62"/>
          <p:cNvSpPr txBox="1"/>
          <p:nvPr/>
        </p:nvSpPr>
        <p:spPr>
          <a:xfrm>
            <a:off x="-93398" y="8512112"/>
            <a:ext cx="2604051" cy="461665"/>
          </a:xfrm>
          <a:prstGeom prst="rect">
            <a:avLst/>
          </a:prstGeom>
          <a:noFill/>
        </p:spPr>
        <p:txBody>
          <a:bodyPr wrap="square" spcCol="252000" rtlCol="0">
            <a:spAutoFit/>
          </a:bodyPr>
          <a:lstStyle/>
          <a:p>
            <a:pPr algn="ctr"/>
            <a:r>
              <a:rPr kumimoji="1" lang="en-US" altLang="ja-JP" sz="1200" dirty="0">
                <a:latin typeface="游明朝" panose="02020400000000000000" pitchFamily="18" charset="-128"/>
                <a:ea typeface="游明朝" panose="02020400000000000000" pitchFamily="18" charset="-128"/>
              </a:rPr>
              <a:t>※</a:t>
            </a:r>
            <a:r>
              <a:rPr kumimoji="1" lang="ja-JP" altLang="en-US" sz="1200" dirty="0">
                <a:latin typeface="游明朝" panose="02020400000000000000" pitchFamily="18" charset="-128"/>
                <a:ea typeface="游明朝" panose="02020400000000000000" pitchFamily="18" charset="-128"/>
              </a:rPr>
              <a:t>令和</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1</a:t>
            </a:r>
            <a:r>
              <a:rPr kumimoji="1" lang="ja-JP" altLang="en-US" sz="1200" dirty="0">
                <a:latin typeface="游明朝" panose="02020400000000000000" pitchFamily="18" charset="-128"/>
                <a:ea typeface="游明朝" panose="02020400000000000000" pitchFamily="18" charset="-128"/>
              </a:rPr>
              <a:t>月中旬以降に</a:t>
            </a:r>
            <a:endParaRPr kumimoji="1" lang="en-US" altLang="ja-JP" sz="1200" dirty="0">
              <a:latin typeface="游明朝" panose="02020400000000000000" pitchFamily="18" charset="-128"/>
              <a:ea typeface="游明朝" panose="02020400000000000000" pitchFamily="18" charset="-128"/>
            </a:endParaRPr>
          </a:p>
          <a:p>
            <a:pPr algn="ctr"/>
            <a:r>
              <a:rPr kumimoji="1" lang="ja-JP" altLang="en-US" sz="1200" dirty="0">
                <a:latin typeface="游明朝" panose="02020400000000000000" pitchFamily="18" charset="-128"/>
                <a:ea typeface="游明朝" panose="02020400000000000000" pitchFamily="18" charset="-128"/>
              </a:rPr>
              <a:t>通知します</a:t>
            </a:r>
          </a:p>
        </p:txBody>
      </p:sp>
      <p:pic>
        <p:nvPicPr>
          <p:cNvPr id="64" name="図 63"/>
          <p:cNvPicPr>
            <a:picLocks noChangeAspect="1"/>
          </p:cNvPicPr>
          <p:nvPr/>
        </p:nvPicPr>
        <p:blipFill>
          <a:blip r:embed="rId10" cstate="print">
            <a:extLst>
              <a:ext uri="{BEBA8EAE-BF5A-486C-A8C5-ECC9F3942E4B}">
                <a14:imgProps xmlns:a14="http://schemas.microsoft.com/office/drawing/2010/main">
                  <a14:imgLayer r:embed="rId11">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788157" y="8079955"/>
            <a:ext cx="298645" cy="352045"/>
          </a:xfrm>
          <a:prstGeom prst="rect">
            <a:avLst/>
          </a:prstGeom>
        </p:spPr>
      </p:pic>
      <p:sp>
        <p:nvSpPr>
          <p:cNvPr id="65" name="テキスト ボックス 64"/>
          <p:cNvSpPr txBox="1"/>
          <p:nvPr/>
        </p:nvSpPr>
        <p:spPr>
          <a:xfrm>
            <a:off x="3096057" y="8092377"/>
            <a:ext cx="1458665" cy="307777"/>
          </a:xfrm>
          <a:prstGeom prst="rect">
            <a:avLst/>
          </a:prstGeom>
          <a:noFill/>
        </p:spPr>
        <p:txBody>
          <a:bodyPr wrap="square" rtlCol="0">
            <a:spAutoFit/>
          </a:bodyPr>
          <a:lstStyle/>
          <a:p>
            <a:pPr algn="dist"/>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入居開始予定日</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66" name="図 65"/>
          <p:cNvPicPr>
            <a:picLocks noChangeAspect="1"/>
          </p:cNvPicPr>
          <p:nvPr/>
        </p:nvPicPr>
        <p:blipFill>
          <a:blip r:embed="rId8" cstate="print">
            <a:extLst>
              <a:ext uri="{BEBA8EAE-BF5A-486C-A8C5-ECC9F3942E4B}">
                <a14:imgProps xmlns:a14="http://schemas.microsoft.com/office/drawing/2010/main">
                  <a14:imgLayer r:embed="rId9">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4588798" y="8060882"/>
            <a:ext cx="298645" cy="352045"/>
          </a:xfrm>
          <a:prstGeom prst="rect">
            <a:avLst/>
          </a:prstGeom>
        </p:spPr>
      </p:pic>
      <p:pic>
        <p:nvPicPr>
          <p:cNvPr id="67" name="図 66"/>
          <p:cNvPicPr>
            <a:picLocks noChangeAspect="1"/>
          </p:cNvPicPr>
          <p:nvPr/>
        </p:nvPicPr>
        <p:blipFill>
          <a:blip r:embed="rId2">
            <a:clrChange>
              <a:clrFrom>
                <a:srgbClr val="FFFFFF"/>
              </a:clrFrom>
              <a:clrTo>
                <a:srgbClr val="FFFFFF">
                  <a:alpha val="0"/>
                </a:srgbClr>
              </a:clrTo>
            </a:clrChange>
          </a:blip>
          <a:stretch>
            <a:fillRect/>
          </a:stretch>
        </p:blipFill>
        <p:spPr>
          <a:xfrm>
            <a:off x="3163836" y="8456014"/>
            <a:ext cx="1610480" cy="76246"/>
          </a:xfrm>
          <a:prstGeom prst="rect">
            <a:avLst/>
          </a:prstGeom>
        </p:spPr>
      </p:pic>
      <p:sp>
        <p:nvSpPr>
          <p:cNvPr id="68" name="テキスト ボックス 67"/>
          <p:cNvSpPr txBox="1"/>
          <p:nvPr/>
        </p:nvSpPr>
        <p:spPr>
          <a:xfrm>
            <a:off x="3318882" y="8448239"/>
            <a:ext cx="1284612" cy="276999"/>
          </a:xfrm>
          <a:prstGeom prst="rect">
            <a:avLst/>
          </a:prstGeom>
          <a:noFill/>
        </p:spPr>
        <p:txBody>
          <a:bodyPr wrap="square" spcCol="252000" rtlCol="0">
            <a:spAutoFit/>
          </a:bodyPr>
          <a:lstStyle/>
          <a:p>
            <a:r>
              <a:rPr kumimoji="1" lang="ja-JP" altLang="en-US" sz="1200" dirty="0">
                <a:latin typeface="游明朝" panose="02020400000000000000" pitchFamily="18" charset="-128"/>
                <a:ea typeface="游明朝" panose="02020400000000000000" pitchFamily="18" charset="-128"/>
              </a:rPr>
              <a:t>令和</a:t>
            </a:r>
            <a:r>
              <a:rPr kumimoji="1" lang="en-US" altLang="ja-JP" sz="1200" dirty="0">
                <a:latin typeface="游明朝" panose="02020400000000000000" pitchFamily="18" charset="-128"/>
                <a:ea typeface="游明朝" panose="02020400000000000000" pitchFamily="18" charset="-128"/>
              </a:rPr>
              <a:t>7</a:t>
            </a:r>
            <a:r>
              <a:rPr kumimoji="1" lang="ja-JP" altLang="en-US" sz="1200" dirty="0">
                <a:latin typeface="游明朝" panose="02020400000000000000" pitchFamily="18" charset="-128"/>
                <a:ea typeface="游明朝" panose="02020400000000000000" pitchFamily="18" charset="-128"/>
              </a:rPr>
              <a:t>年</a:t>
            </a:r>
            <a:r>
              <a:rPr kumimoji="1" lang="en-US" altLang="ja-JP" sz="1200" dirty="0">
                <a:latin typeface="游明朝" panose="02020400000000000000" pitchFamily="18" charset="-128"/>
                <a:ea typeface="游明朝" panose="02020400000000000000" pitchFamily="18" charset="-128"/>
              </a:rPr>
              <a:t>2</a:t>
            </a:r>
            <a:r>
              <a:rPr kumimoji="1" lang="ja-JP" altLang="en-US" sz="1200" dirty="0">
                <a:latin typeface="游明朝" panose="02020400000000000000" pitchFamily="18" charset="-128"/>
                <a:ea typeface="游明朝" panose="02020400000000000000" pitchFamily="18" charset="-128"/>
              </a:rPr>
              <a:t>月～</a:t>
            </a:r>
          </a:p>
        </p:txBody>
      </p:sp>
      <p:pic>
        <p:nvPicPr>
          <p:cNvPr id="73" name="図 72"/>
          <p:cNvPicPr>
            <a:picLocks noChangeAspect="1"/>
          </p:cNvPicPr>
          <p:nvPr/>
        </p:nvPicPr>
        <p:blipFill>
          <a:blip r:embed="rId12">
            <a:clrChange>
              <a:clrFrom>
                <a:srgbClr val="FFFFFF"/>
              </a:clrFrom>
              <a:clrTo>
                <a:srgbClr val="FFFFFF">
                  <a:alpha val="0"/>
                </a:srgbClr>
              </a:clrTo>
            </a:clrChange>
            <a:extLst>
              <a:ext uri="{BEBA8EAE-BF5A-486C-A8C5-ECC9F3942E4B}">
                <a14:imgProps xmlns:a14="http://schemas.microsoft.com/office/drawing/2010/main">
                  <a14:imgLayer r:embed="rId13">
                    <a14:imgEffect>
                      <a14:saturation sat="400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23048"/>
            <a:ext cx="6858000" cy="728082"/>
          </a:xfrm>
          <a:prstGeom prst="rect">
            <a:avLst/>
          </a:prstGeom>
        </p:spPr>
      </p:pic>
      <p:sp>
        <p:nvSpPr>
          <p:cNvPr id="75" name="テキスト ボックス 74"/>
          <p:cNvSpPr txBox="1"/>
          <p:nvPr/>
        </p:nvSpPr>
        <p:spPr>
          <a:xfrm>
            <a:off x="34598" y="9484983"/>
            <a:ext cx="1305641" cy="215444"/>
          </a:xfrm>
          <a:prstGeom prst="rect">
            <a:avLst/>
          </a:prstGeom>
          <a:noFill/>
        </p:spPr>
        <p:txBody>
          <a:bodyPr vert="horz" wrap="square" rtlCol="0">
            <a:spAutoFit/>
          </a:bodyPr>
          <a:lstStyle/>
          <a:p>
            <a:r>
              <a:rPr kumimoji="1" lang="ja-JP" altLang="en-US" sz="800" b="1" dirty="0">
                <a:latin typeface="+mn-ea"/>
              </a:rPr>
              <a:t>お気軽にお問合せ下さい</a:t>
            </a:r>
          </a:p>
        </p:txBody>
      </p:sp>
      <p:sp>
        <p:nvSpPr>
          <p:cNvPr id="55" name="角丸四角形 54"/>
          <p:cNvSpPr/>
          <p:nvPr/>
        </p:nvSpPr>
        <p:spPr>
          <a:xfrm>
            <a:off x="4887443" y="6103404"/>
            <a:ext cx="1871497" cy="1323136"/>
          </a:xfrm>
          <a:prstGeom prst="roundRect">
            <a:avLst>
              <a:gd name="adj" fmla="val 50000"/>
            </a:avLst>
          </a:prstGeom>
          <a:solidFill>
            <a:srgbClr val="E3F7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5268870" y="6363178"/>
            <a:ext cx="1284861" cy="571888"/>
          </a:xfrm>
          <a:prstGeom prst="rect">
            <a:avLst/>
          </a:prstGeom>
          <a:noFill/>
        </p:spPr>
        <p:txBody>
          <a:bodyPr wrap="square" rtlCol="0">
            <a:prstTxWarp prst="textArchUp">
              <a:avLst>
                <a:gd name="adj" fmla="val 10720923"/>
              </a:avLst>
            </a:prstTxWarp>
            <a:spAutoFit/>
          </a:bodyPr>
          <a:lstStyle/>
          <a:p>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物件の内覧を随時</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sp>
        <p:nvSpPr>
          <p:cNvPr id="57" name="テキスト ボックス 56"/>
          <p:cNvSpPr txBox="1"/>
          <p:nvPr/>
        </p:nvSpPr>
        <p:spPr>
          <a:xfrm>
            <a:off x="5194918" y="6527489"/>
            <a:ext cx="1457362" cy="705760"/>
          </a:xfrm>
          <a:prstGeom prst="rect">
            <a:avLst/>
          </a:prstGeom>
          <a:noFill/>
        </p:spPr>
        <p:txBody>
          <a:bodyPr wrap="square" rtlCol="0">
            <a:prstTxWarp prst="textArchDown">
              <a:avLst/>
            </a:prstTxWarp>
            <a:spAutoFit/>
          </a:bodyPr>
          <a:lstStyle/>
          <a:p>
            <a:r>
              <a:rPr kumimoji="1" lang="ja-JP" altLang="en-US" sz="1400" b="1" dirty="0">
                <a:solidFill>
                  <a:schemeClr val="accent2">
                    <a:lumMod val="50000"/>
                  </a:schemeClr>
                </a:solidFill>
                <a:latin typeface="游ゴシック" panose="020B0400000000000000" pitchFamily="50" charset="-128"/>
                <a:ea typeface="游ゴシック" panose="020B0400000000000000" pitchFamily="50" charset="-128"/>
              </a:rPr>
              <a:t>　　受け付けます。</a:t>
            </a:r>
            <a:endParaRPr kumimoji="1" lang="en-US" altLang="ja-JP" sz="1400" b="1" dirty="0">
              <a:solidFill>
                <a:schemeClr val="accent2">
                  <a:lumMod val="50000"/>
                </a:schemeClr>
              </a:solidFill>
              <a:latin typeface="游ゴシック" panose="020B0400000000000000" pitchFamily="50" charset="-128"/>
              <a:ea typeface="游ゴシック" panose="020B0400000000000000" pitchFamily="50" charset="-128"/>
            </a:endParaRPr>
          </a:p>
        </p:txBody>
      </p:sp>
      <p:pic>
        <p:nvPicPr>
          <p:cNvPr id="4" name="図 3"/>
          <p:cNvPicPr>
            <a:picLocks noChangeAspect="1"/>
          </p:cNvPicPr>
          <p:nvPr/>
        </p:nvPicPr>
        <p:blipFill>
          <a:blip r:embed="rId14" cstate="print">
            <a:extLst>
              <a:ext uri="{BEBA8EAE-BF5A-486C-A8C5-ECC9F3942E4B}">
                <a14:imgProps xmlns:a14="http://schemas.microsoft.com/office/drawing/2010/main">
                  <a14:imgLayer r:embed="rId15">
                    <a14:imgEffect>
                      <a14:colorTemperature colorTemp="88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5545675" y="6489467"/>
            <a:ext cx="655320" cy="521799"/>
          </a:xfrm>
          <a:prstGeom prst="rect">
            <a:avLst/>
          </a:prstGeom>
        </p:spPr>
      </p:pic>
      <p:sp>
        <p:nvSpPr>
          <p:cNvPr id="2" name="テキスト ボックス 1"/>
          <p:cNvSpPr txBox="1"/>
          <p:nvPr/>
        </p:nvSpPr>
        <p:spPr>
          <a:xfrm>
            <a:off x="351667" y="3368766"/>
            <a:ext cx="1664338" cy="261610"/>
          </a:xfrm>
          <a:prstGeom prst="rect">
            <a:avLst/>
          </a:prstGeom>
          <a:noFill/>
        </p:spPr>
        <p:txBody>
          <a:bodyPr wrap="square" rtlCol="0">
            <a:spAutoFit/>
          </a:bodyPr>
          <a:lstStyle/>
          <a:p>
            <a:r>
              <a:rPr kumimoji="1" lang="en-US" altLang="ja-JP" sz="1100" dirty="0">
                <a:latin typeface="游明朝" panose="02020400000000000000" pitchFamily="18" charset="-128"/>
                <a:ea typeface="游明朝" panose="02020400000000000000" pitchFamily="18" charset="-128"/>
              </a:rPr>
              <a:t>※</a:t>
            </a:r>
            <a:r>
              <a:rPr kumimoji="1" lang="ja-JP" altLang="en-US" sz="1100" dirty="0">
                <a:latin typeface="游明朝" panose="02020400000000000000" pitchFamily="18" charset="-128"/>
                <a:ea typeface="游明朝" panose="02020400000000000000" pitchFamily="18" charset="-128"/>
              </a:rPr>
              <a:t>敷金は家賃の</a:t>
            </a:r>
            <a:r>
              <a:rPr kumimoji="1" lang="en-US" altLang="ja-JP" sz="1100" dirty="0">
                <a:latin typeface="游明朝" panose="02020400000000000000" pitchFamily="18" charset="-128"/>
                <a:ea typeface="游明朝" panose="02020400000000000000" pitchFamily="18" charset="-128"/>
              </a:rPr>
              <a:t>3</a:t>
            </a:r>
            <a:r>
              <a:rPr kumimoji="1" lang="ja-JP" altLang="en-US" sz="1100" dirty="0">
                <a:latin typeface="游明朝" panose="02020400000000000000" pitchFamily="18" charset="-128"/>
                <a:ea typeface="游明朝" panose="02020400000000000000" pitchFamily="18" charset="-128"/>
              </a:rPr>
              <a:t>ヶ月分</a:t>
            </a:r>
          </a:p>
        </p:txBody>
      </p:sp>
      <p:sp>
        <p:nvSpPr>
          <p:cNvPr id="54" name="角丸四角形 53"/>
          <p:cNvSpPr/>
          <p:nvPr/>
        </p:nvSpPr>
        <p:spPr>
          <a:xfrm>
            <a:off x="5155714" y="8169763"/>
            <a:ext cx="1466748" cy="551841"/>
          </a:xfrm>
          <a:prstGeom prst="roundRect">
            <a:avLst/>
          </a:prstGeom>
          <a:solidFill>
            <a:srgbClr val="E3F7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ln w="0"/>
                <a:solidFill>
                  <a:schemeClr val="accent2">
                    <a:lumMod val="50000"/>
                  </a:schemeClr>
                </a:solidFill>
                <a:effectLst>
                  <a:outerShdw blurRad="38100" dist="19050" dir="2700000" algn="tl" rotWithShape="0">
                    <a:schemeClr val="dk1">
                      <a:alpha val="40000"/>
                    </a:schemeClr>
                  </a:outerShdw>
                </a:effectLst>
              </a:rPr>
              <a:t>詳しくは南阿蘇村ホームページをご覧下さい</a:t>
            </a:r>
            <a:r>
              <a:rPr kumimoji="1" lang="ja-JP" altLang="en-US" sz="1200" dirty="0">
                <a:ln w="0"/>
                <a:solidFill>
                  <a:schemeClr val="accent2">
                    <a:lumMod val="50000"/>
                  </a:schemeClr>
                </a:solidFill>
                <a:effectLst>
                  <a:outerShdw blurRad="38100" dist="19050" dir="2700000" algn="tl" rotWithShape="0">
                    <a:schemeClr val="dk1">
                      <a:alpha val="40000"/>
                    </a:schemeClr>
                  </a:outerShdw>
                </a:effectLst>
              </a:rPr>
              <a:t>。</a:t>
            </a:r>
          </a:p>
        </p:txBody>
      </p:sp>
      <p:graphicFrame>
        <p:nvGraphicFramePr>
          <p:cNvPr id="8" name="表 7"/>
          <p:cNvGraphicFramePr>
            <a:graphicFrameLocks noGrp="1"/>
          </p:cNvGraphicFramePr>
          <p:nvPr>
            <p:extLst>
              <p:ext uri="{D42A27DB-BD31-4B8C-83A1-F6EECF244321}">
                <p14:modId xmlns:p14="http://schemas.microsoft.com/office/powerpoint/2010/main" val="3173935756"/>
              </p:ext>
            </p:extLst>
          </p:nvPr>
        </p:nvGraphicFramePr>
        <p:xfrm>
          <a:off x="285130" y="2695437"/>
          <a:ext cx="6376187" cy="655805"/>
        </p:xfrm>
        <a:graphic>
          <a:graphicData uri="http://schemas.openxmlformats.org/drawingml/2006/table">
            <a:tbl>
              <a:tblPr firstRow="1" bandRow="1">
                <a:tableStyleId>{C4B1156A-380E-4F78-BDF5-A606A8083BF9}</a:tableStyleId>
              </a:tblPr>
              <a:tblGrid>
                <a:gridCol w="1681480">
                  <a:extLst>
                    <a:ext uri="{9D8B030D-6E8A-4147-A177-3AD203B41FA5}">
                      <a16:colId xmlns:a16="http://schemas.microsoft.com/office/drawing/2014/main" val="70896667"/>
                    </a:ext>
                  </a:extLst>
                </a:gridCol>
                <a:gridCol w="978218">
                  <a:extLst>
                    <a:ext uri="{9D8B030D-6E8A-4147-A177-3AD203B41FA5}">
                      <a16:colId xmlns:a16="http://schemas.microsoft.com/office/drawing/2014/main" val="1668942095"/>
                    </a:ext>
                  </a:extLst>
                </a:gridCol>
                <a:gridCol w="851218">
                  <a:extLst>
                    <a:ext uri="{9D8B030D-6E8A-4147-A177-3AD203B41FA5}">
                      <a16:colId xmlns:a16="http://schemas.microsoft.com/office/drawing/2014/main" val="1893201482"/>
                    </a:ext>
                  </a:extLst>
                </a:gridCol>
                <a:gridCol w="851218">
                  <a:extLst>
                    <a:ext uri="{9D8B030D-6E8A-4147-A177-3AD203B41FA5}">
                      <a16:colId xmlns:a16="http://schemas.microsoft.com/office/drawing/2014/main" val="3166740647"/>
                    </a:ext>
                  </a:extLst>
                </a:gridCol>
                <a:gridCol w="832168">
                  <a:extLst>
                    <a:ext uri="{9D8B030D-6E8A-4147-A177-3AD203B41FA5}">
                      <a16:colId xmlns:a16="http://schemas.microsoft.com/office/drawing/2014/main" val="1670005628"/>
                    </a:ext>
                  </a:extLst>
                </a:gridCol>
                <a:gridCol w="1181885">
                  <a:extLst>
                    <a:ext uri="{9D8B030D-6E8A-4147-A177-3AD203B41FA5}">
                      <a16:colId xmlns:a16="http://schemas.microsoft.com/office/drawing/2014/main" val="629844887"/>
                    </a:ext>
                  </a:extLst>
                </a:gridCol>
              </a:tblGrid>
              <a:tr h="259565">
                <a:tc>
                  <a:txBody>
                    <a:bodyPr/>
                    <a:lstStyle/>
                    <a:p>
                      <a:pPr algn="ctr"/>
                      <a:r>
                        <a:rPr kumimoji="1" lang="ja-JP" altLang="en-US" sz="1000" b="0" dirty="0">
                          <a:latin typeface="游明朝" panose="02020400000000000000" pitchFamily="18" charset="-128"/>
                          <a:ea typeface="游明朝" panose="02020400000000000000" pitchFamily="18" charset="-128"/>
                        </a:rPr>
                        <a:t>住宅の名称</a:t>
                      </a: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所在地</a:t>
                      </a: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構造</a:t>
                      </a: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延べ床面積</a:t>
                      </a: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家賃</a:t>
                      </a:r>
                      <a:r>
                        <a:rPr kumimoji="1" lang="en-US" altLang="ja-JP" sz="1000" b="0" dirty="0">
                          <a:latin typeface="游明朝" panose="02020400000000000000" pitchFamily="18" charset="-128"/>
                          <a:ea typeface="游明朝" panose="02020400000000000000" pitchFamily="18" charset="-128"/>
                        </a:rPr>
                        <a:t>(</a:t>
                      </a:r>
                      <a:r>
                        <a:rPr kumimoji="1" lang="ja-JP" altLang="en-US" sz="1000" b="0" dirty="0">
                          <a:latin typeface="游明朝" panose="02020400000000000000" pitchFamily="18" charset="-128"/>
                          <a:ea typeface="游明朝" panose="02020400000000000000" pitchFamily="18" charset="-128"/>
                        </a:rPr>
                        <a:t>月額</a:t>
                      </a:r>
                      <a:r>
                        <a:rPr kumimoji="1" lang="en-US" altLang="ja-JP" sz="1000" b="0" dirty="0">
                          <a:latin typeface="游明朝" panose="02020400000000000000" pitchFamily="18" charset="-128"/>
                          <a:ea typeface="游明朝" panose="02020400000000000000" pitchFamily="18" charset="-128"/>
                        </a:rPr>
                        <a:t>)</a:t>
                      </a:r>
                      <a:endParaRPr kumimoji="1" lang="ja-JP" altLang="en-US" sz="1000" b="0" dirty="0">
                        <a:latin typeface="游明朝" panose="02020400000000000000" pitchFamily="18" charset="-128"/>
                        <a:ea typeface="游明朝" panose="02020400000000000000" pitchFamily="18" charset="-128"/>
                      </a:endParaRPr>
                    </a:p>
                  </a:txBody>
                  <a:tcPr/>
                </a:tc>
                <a:tc>
                  <a:txBody>
                    <a:bodyPr/>
                    <a:lstStyle/>
                    <a:p>
                      <a:pPr algn="ctr"/>
                      <a:r>
                        <a:rPr kumimoji="1" lang="ja-JP" altLang="en-US" sz="1000" b="0" dirty="0">
                          <a:latin typeface="游明朝" panose="02020400000000000000" pitchFamily="18" charset="-128"/>
                          <a:ea typeface="游明朝" panose="02020400000000000000" pitchFamily="18" charset="-128"/>
                        </a:rPr>
                        <a:t>適用</a:t>
                      </a:r>
                    </a:p>
                  </a:txBody>
                  <a:tcPr/>
                </a:tc>
                <a:extLst>
                  <a:ext uri="{0D108BD9-81ED-4DB2-BD59-A6C34878D82A}">
                    <a16:rowId xmlns:a16="http://schemas.microsoft.com/office/drawing/2014/main" val="3136663158"/>
                  </a:ext>
                </a:extLst>
              </a:tr>
              <a:tr h="289916">
                <a:tc>
                  <a:txBody>
                    <a:bodyPr/>
                    <a:lstStyle/>
                    <a:p>
                      <a:pPr algn="ctr"/>
                      <a:r>
                        <a:rPr kumimoji="1" lang="ja-JP" altLang="en-US" sz="1000" dirty="0">
                          <a:latin typeface="游明朝" panose="02020400000000000000" pitchFamily="18" charset="-128"/>
                          <a:ea typeface="游明朝" panose="02020400000000000000" pitchFamily="18" charset="-128"/>
                        </a:rPr>
                        <a:t>中松</a:t>
                      </a:r>
                      <a:r>
                        <a:rPr kumimoji="1" lang="en-US" altLang="ja-JP" sz="1000" dirty="0">
                          <a:latin typeface="游明朝" panose="02020400000000000000" pitchFamily="18" charset="-128"/>
                          <a:ea typeface="游明朝" panose="02020400000000000000" pitchFamily="18" charset="-128"/>
                        </a:rPr>
                        <a:t>3</a:t>
                      </a:r>
                      <a:r>
                        <a:rPr kumimoji="1" lang="ja-JP" altLang="en-US" sz="1000" dirty="0">
                          <a:latin typeface="游明朝" panose="02020400000000000000" pitchFamily="18" charset="-128"/>
                          <a:ea typeface="游明朝" panose="02020400000000000000" pitchFamily="18" charset="-128"/>
                        </a:rPr>
                        <a:t>区住宅</a:t>
                      </a:r>
                      <a:endParaRPr kumimoji="1" lang="en-US" altLang="ja-JP" sz="1000" dirty="0">
                        <a:latin typeface="游明朝" panose="02020400000000000000" pitchFamily="18" charset="-128"/>
                        <a:ea typeface="游明朝" panose="02020400000000000000" pitchFamily="18" charset="-128"/>
                      </a:endParaRPr>
                    </a:p>
                    <a:p>
                      <a:pPr algn="ctr"/>
                      <a:r>
                        <a:rPr kumimoji="1" lang="ja-JP" altLang="en-US" sz="1000" dirty="0">
                          <a:latin typeface="游明朝" panose="02020400000000000000" pitchFamily="18" charset="-128"/>
                          <a:ea typeface="游明朝" panose="02020400000000000000" pitchFamily="18" charset="-128"/>
                        </a:rPr>
                        <a:t>令和</a:t>
                      </a:r>
                      <a:r>
                        <a:rPr kumimoji="1" lang="en-US" altLang="ja-JP" sz="1000" dirty="0">
                          <a:latin typeface="游明朝" panose="02020400000000000000" pitchFamily="18" charset="-128"/>
                          <a:ea typeface="游明朝" panose="02020400000000000000" pitchFamily="18" charset="-128"/>
                        </a:rPr>
                        <a:t>2</a:t>
                      </a:r>
                      <a:r>
                        <a:rPr kumimoji="1" lang="ja-JP" altLang="en-US" sz="1000" dirty="0">
                          <a:latin typeface="游明朝" panose="02020400000000000000" pitchFamily="18" charset="-128"/>
                          <a:ea typeface="游明朝" panose="02020400000000000000" pitchFamily="18" charset="-128"/>
                        </a:rPr>
                        <a:t>年リフォーム</a:t>
                      </a:r>
                    </a:p>
                  </a:txBody>
                  <a:tcPr/>
                </a:tc>
                <a:tc>
                  <a:txBody>
                    <a:bodyPr/>
                    <a:lstStyle/>
                    <a:p>
                      <a:pPr algn="ctr"/>
                      <a:r>
                        <a:rPr kumimoji="1" lang="ja-JP" altLang="en-US" sz="1000" dirty="0">
                          <a:latin typeface="游明朝" panose="02020400000000000000" pitchFamily="18" charset="-128"/>
                          <a:ea typeface="游明朝" panose="02020400000000000000" pitchFamily="18" charset="-128"/>
                        </a:rPr>
                        <a:t>南阿蘇村中松</a:t>
                      </a:r>
                    </a:p>
                  </a:txBody>
                  <a:tcPr/>
                </a:tc>
                <a:tc>
                  <a:txBody>
                    <a:bodyPr/>
                    <a:lstStyle/>
                    <a:p>
                      <a:pPr algn="ctr"/>
                      <a:r>
                        <a:rPr kumimoji="1" lang="ja-JP" altLang="en-US" sz="1000" dirty="0">
                          <a:latin typeface="游明朝" panose="02020400000000000000" pitchFamily="18" charset="-128"/>
                          <a:ea typeface="游明朝" panose="02020400000000000000" pitchFamily="18" charset="-128"/>
                        </a:rPr>
                        <a:t>木造平屋建</a:t>
                      </a:r>
                    </a:p>
                  </a:txBody>
                  <a:tcPr/>
                </a:tc>
                <a:tc>
                  <a:txBody>
                    <a:bodyPr/>
                    <a:lstStyle/>
                    <a:p>
                      <a:pPr algn="ctr"/>
                      <a:r>
                        <a:rPr kumimoji="1" lang="en-US" altLang="ja-JP" sz="1000" dirty="0">
                          <a:latin typeface="游明朝" panose="02020400000000000000" pitchFamily="18" charset="-128"/>
                          <a:ea typeface="游明朝" panose="02020400000000000000" pitchFamily="18" charset="-128"/>
                        </a:rPr>
                        <a:t>132.86</a:t>
                      </a:r>
                      <a:r>
                        <a:rPr kumimoji="1" lang="ja-JP" altLang="en-US" sz="1000" dirty="0">
                          <a:latin typeface="游明朝" panose="02020400000000000000" pitchFamily="18" charset="-128"/>
                          <a:ea typeface="游明朝" panose="02020400000000000000" pitchFamily="18" charset="-128"/>
                        </a:rPr>
                        <a:t>㎡</a:t>
                      </a:r>
                    </a:p>
                  </a:txBody>
                  <a:tcPr/>
                </a:tc>
                <a:tc>
                  <a:txBody>
                    <a:bodyPr/>
                    <a:lstStyle/>
                    <a:p>
                      <a:pPr algn="ctr"/>
                      <a:r>
                        <a:rPr kumimoji="1" lang="en-US" altLang="ja-JP" sz="1000" dirty="0">
                          <a:latin typeface="游明朝" panose="02020400000000000000" pitchFamily="18" charset="-128"/>
                          <a:ea typeface="游明朝" panose="02020400000000000000" pitchFamily="18" charset="-128"/>
                        </a:rPr>
                        <a:t>43,000</a:t>
                      </a:r>
                      <a:r>
                        <a:rPr kumimoji="1" lang="ja-JP" altLang="en-US" sz="1000" dirty="0">
                          <a:latin typeface="游明朝" panose="02020400000000000000" pitchFamily="18" charset="-128"/>
                          <a:ea typeface="游明朝" panose="02020400000000000000" pitchFamily="18" charset="-128"/>
                        </a:rPr>
                        <a:t>円</a:t>
                      </a:r>
                    </a:p>
                  </a:txBody>
                  <a:tcPr/>
                </a:tc>
                <a:tc>
                  <a:txBody>
                    <a:bodyPr/>
                    <a:lstStyle/>
                    <a:p>
                      <a:pPr algn="ctr"/>
                      <a:r>
                        <a:rPr kumimoji="1" lang="ja-JP" altLang="en-US" sz="1000">
                          <a:latin typeface="游明朝" panose="02020400000000000000" pitchFamily="18" charset="-128"/>
                          <a:ea typeface="游明朝" panose="02020400000000000000" pitchFamily="18" charset="-128"/>
                        </a:rPr>
                        <a:t>ー</a:t>
                      </a:r>
                      <a:endParaRPr kumimoji="1" lang="ja-JP" altLang="en-US" sz="1000" dirty="0">
                        <a:latin typeface="游明朝" panose="02020400000000000000" pitchFamily="18" charset="-128"/>
                        <a:ea typeface="游明朝" panose="02020400000000000000" pitchFamily="18" charset="-128"/>
                      </a:endParaRPr>
                    </a:p>
                  </a:txBody>
                  <a:tcPr/>
                </a:tc>
                <a:extLst>
                  <a:ext uri="{0D108BD9-81ED-4DB2-BD59-A6C34878D82A}">
                    <a16:rowId xmlns:a16="http://schemas.microsoft.com/office/drawing/2014/main" val="3499182915"/>
                  </a:ext>
                </a:extLst>
              </a:tr>
            </a:tbl>
          </a:graphicData>
        </a:graphic>
      </p:graphicFrame>
    </p:spTree>
    <p:extLst>
      <p:ext uri="{BB962C8B-B14F-4D97-AF65-F5344CB8AC3E}">
        <p14:creationId xmlns:p14="http://schemas.microsoft.com/office/powerpoint/2010/main" val="36245661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822</TotalTime>
  <Words>376</Words>
  <Application>Microsoft Office PowerPoint</Application>
  <PresentationFormat>A4 210 x 297 mm</PresentationFormat>
  <Paragraphs>42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HGSｺﾞｼｯｸM</vt:lpstr>
      <vt:lpstr>游ゴシック</vt:lpstr>
      <vt:lpstr>游明朝</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花恵</dc:creator>
  <cp:lastModifiedBy>地域おこし協力隊　４</cp:lastModifiedBy>
  <cp:revision>68</cp:revision>
  <cp:lastPrinted>2024-11-12T00:12:03Z</cp:lastPrinted>
  <dcterms:created xsi:type="dcterms:W3CDTF">2019-07-18T05:38:57Z</dcterms:created>
  <dcterms:modified xsi:type="dcterms:W3CDTF">2024-11-19T02:18:10Z</dcterms:modified>
</cp:coreProperties>
</file>